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/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/>
            </a:lvl1pPr>
            <a:lvl2pPr marL="638923" indent="-12700">
              <a:spcBef>
                <a:spcPts val="0"/>
              </a:spcBef>
              <a:buSzTx/>
              <a:buNone/>
              <a:defRPr spc="-170" sz="8500"/>
            </a:lvl2pPr>
            <a:lvl3pPr marL="638923" indent="444500">
              <a:spcBef>
                <a:spcPts val="0"/>
              </a:spcBef>
              <a:buSzTx/>
              <a:buNone/>
              <a:defRPr spc="-170" sz="8500"/>
            </a:lvl3pPr>
            <a:lvl4pPr marL="638923" indent="901700">
              <a:spcBef>
                <a:spcPts val="0"/>
              </a:spcBef>
              <a:buSzTx/>
              <a:buNone/>
              <a:defRPr spc="-170" sz="8500"/>
            </a:lvl4pPr>
            <a:lvl5pPr marL="638923" indent="1358900">
              <a:spcBef>
                <a:spcPts val="0"/>
              </a:spcBef>
              <a:buSzTx/>
              <a:buNone/>
              <a:defRPr spc="-170" sz="8500"/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イメージ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イメージ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イメージ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イメージ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5F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タイトルテキスト"/>
          <p:cNvSpPr txBox="1"/>
          <p:nvPr>
            <p:ph type="title"/>
          </p:nvPr>
        </p:nvSpPr>
        <p:spPr>
          <a:xfrm>
            <a:off x="6338589" y="2183308"/>
            <a:ext cx="11706822" cy="2277071"/>
          </a:xfrm>
          <a:prstGeom prst="rect">
            <a:avLst/>
          </a:prstGeom>
        </p:spPr>
        <p:txBody>
          <a:bodyPr lIns="53578" tIns="53578" rIns="53578" bIns="53578" anchor="ctr"/>
          <a:lstStyle>
            <a:lvl1pPr algn="ctr" defTabSz="821531">
              <a:lnSpc>
                <a:spcPct val="100000"/>
              </a:lnSpc>
              <a:defRPr spc="0" sz="108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50" name="本文レベル1…"/>
          <p:cNvSpPr txBox="1"/>
          <p:nvPr>
            <p:ph type="body" sz="half" idx="1"/>
          </p:nvPr>
        </p:nvSpPr>
        <p:spPr>
          <a:xfrm>
            <a:off x="6338589" y="4460378"/>
            <a:ext cx="11706822" cy="663029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567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1012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456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9014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345972" indent="-567972" defTabSz="821531">
              <a:lnSpc>
                <a:spcPct val="100000"/>
              </a:lnSpc>
              <a:spcBef>
                <a:spcPts val="5900"/>
              </a:spcBef>
              <a:buSzPct val="75000"/>
              <a:defRPr sz="4600">
                <a:solidFill>
                  <a:srgbClr val="044C49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51" name="四角形"/>
          <p:cNvSpPr/>
          <p:nvPr/>
        </p:nvSpPr>
        <p:spPr>
          <a:xfrm>
            <a:off x="-38035" y="13461711"/>
            <a:ext cx="24460069" cy="3469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四角形"/>
          <p:cNvSpPr/>
          <p:nvPr/>
        </p:nvSpPr>
        <p:spPr>
          <a:xfrm>
            <a:off x="-25762" y="-25401"/>
            <a:ext cx="24529085" cy="34696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3578" tIns="53578" rIns="53578" bIns="53578" anchor="ctr"/>
          <a:lstStyle/>
          <a:p>
            <a:pPr defTabSz="821531"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スライド番号"/>
          <p:cNvSpPr txBox="1"/>
          <p:nvPr>
            <p:ph type="sldNum" sz="quarter" idx="2"/>
          </p:nvPr>
        </p:nvSpPr>
        <p:spPr>
          <a:xfrm>
            <a:off x="3051290" y="298894"/>
            <a:ext cx="515284" cy="538957"/>
          </a:xfrm>
          <a:prstGeom prst="rect">
            <a:avLst/>
          </a:prstGeom>
        </p:spPr>
        <p:txBody>
          <a:bodyPr lIns="53578" tIns="53578" rIns="53578" bIns="53578" anchor="t"/>
          <a:lstStyle>
            <a:lvl1pPr defTabSz="821531">
              <a:defRPr sz="2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7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題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89" name="議題のサブタイトル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9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tif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ocalhost:1880/temp" TargetMode="External"/><Relationship Id="rId3" Type="http://schemas.openxmlformats.org/officeDocument/2006/relationships/image" Target="../media/image3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nodejs.org/ja/" TargetMode="External"/><Relationship Id="rId3" Type="http://schemas.openxmlformats.org/officeDocument/2006/relationships/hyperlink" Target="http://localhost:1880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ode-RED…"/>
          <p:cNvSpPr txBox="1"/>
          <p:nvPr/>
        </p:nvSpPr>
        <p:spPr>
          <a:xfrm>
            <a:off x="18786768" y="2842672"/>
            <a:ext cx="5448301" cy="314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Node-RED</a:t>
            </a:r>
          </a:p>
          <a:p>
            <a:pPr>
              <a:defRPr sz="6000"/>
            </a:pPr>
            <a:r>
              <a:t>はじめのいっぽ</a:t>
            </a:r>
          </a:p>
          <a:p>
            <a:pPr>
              <a:defRPr sz="6000"/>
            </a:pPr>
            <a:r>
              <a:t>for Windows</a:t>
            </a:r>
          </a:p>
        </p:txBody>
      </p:sp>
      <p:sp>
        <p:nvSpPr>
          <p:cNvPr id="163" name="https://nodered.org/"/>
          <p:cNvSpPr txBox="1"/>
          <p:nvPr/>
        </p:nvSpPr>
        <p:spPr>
          <a:xfrm>
            <a:off x="19880390" y="11230264"/>
            <a:ext cx="3261056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https://nodered.org/</a:t>
            </a:r>
          </a:p>
        </p:txBody>
      </p:sp>
      <p:sp>
        <p:nvSpPr>
          <p:cNvPr id="164" name="CC BY @taisukef"/>
          <p:cNvSpPr txBox="1"/>
          <p:nvPr/>
        </p:nvSpPr>
        <p:spPr>
          <a:xfrm>
            <a:off x="19327026" y="7105861"/>
            <a:ext cx="436778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CC BY @taisukef</a:t>
            </a:r>
          </a:p>
        </p:txBody>
      </p:sp>
      <p:pic>
        <p:nvPicPr>
          <p:cNvPr id="165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17833" y="8955466"/>
            <a:ext cx="1620772" cy="57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28718" y="7847536"/>
            <a:ext cx="2761415" cy="276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イメージ" descr="イメージ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089" y="1060836"/>
            <a:ext cx="18276940" cy="1159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タイムスタンプの左のボタンを押す"/>
          <p:cNvSpPr txBox="1"/>
          <p:nvPr/>
        </p:nvSpPr>
        <p:spPr>
          <a:xfrm>
            <a:off x="2032000" y="730835"/>
            <a:ext cx="203200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タイムスタンプの左のボタンを押す</a:t>
            </a:r>
          </a:p>
        </p:txBody>
      </p:sp>
      <p:sp>
        <p:nvSpPr>
          <p:cNvPr id="202" name="矢印"/>
          <p:cNvSpPr/>
          <p:nvPr/>
        </p:nvSpPr>
        <p:spPr>
          <a:xfrm rot="5400000">
            <a:off x="6149647" y="751436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3" name="矢印"/>
          <p:cNvSpPr/>
          <p:nvPr/>
        </p:nvSpPr>
        <p:spPr>
          <a:xfrm rot="5400000">
            <a:off x="16983327" y="720814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4" name="デバッグ表示…"/>
          <p:cNvSpPr txBox="1"/>
          <p:nvPr/>
        </p:nvSpPr>
        <p:spPr>
          <a:xfrm>
            <a:off x="13990048" y="9143328"/>
            <a:ext cx="7797801" cy="3429000"/>
          </a:xfrm>
          <a:prstGeom prst="rect">
            <a:avLst/>
          </a:prstGeom>
          <a:solidFill>
            <a:srgbClr val="FFFFFF"/>
          </a:solidFill>
          <a:ln w="152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0"/>
            </a:pPr>
            <a:r>
              <a:t>デバッグ表示</a:t>
            </a:r>
          </a:p>
          <a:p>
            <a:pPr>
              <a:defRPr sz="10000"/>
            </a:pPr>
            <a:r>
              <a:t>される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はじめのいっぽ達成！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はじめのいっぽ達成！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つくる→デプロイ→試す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健康観察アプリをつくろう！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>
            <a:lvl1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健康観察アプリをつくろう！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健康観察アプリ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健康観察アプリ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名前、日付、体温をフォーム入力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ファイルに記録していく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右上メニュー、パレットの管理"/>
          <p:cNvSpPr txBox="1"/>
          <p:nvPr/>
        </p:nvSpPr>
        <p:spPr>
          <a:xfrm>
            <a:off x="3289299" y="730835"/>
            <a:ext cx="178054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右上メニュー、パレットの管理</a:t>
            </a:r>
          </a:p>
        </p:txBody>
      </p:sp>
      <p:sp>
        <p:nvSpPr>
          <p:cNvPr id="214" name="矢印"/>
          <p:cNvSpPr/>
          <p:nvPr/>
        </p:nvSpPr>
        <p:spPr>
          <a:xfrm rot="10800000">
            <a:off x="18561479" y="318540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5" name="矢印"/>
          <p:cNvSpPr/>
          <p:nvPr/>
        </p:nvSpPr>
        <p:spPr>
          <a:xfrm rot="10800000">
            <a:off x="15129901" y="903707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ノードを追加、node-red-dashboard、ノードを追加"/>
          <p:cNvSpPr txBox="1"/>
          <p:nvPr/>
        </p:nvSpPr>
        <p:spPr>
          <a:xfrm>
            <a:off x="631507" y="886410"/>
            <a:ext cx="2312098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ノードを追加、node-red-dashboard、ノードを追加</a:t>
            </a:r>
          </a:p>
        </p:txBody>
      </p:sp>
      <p:pic>
        <p:nvPicPr>
          <p:cNvPr id="2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5271" y="7921166"/>
            <a:ext cx="1568804" cy="63419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矢印"/>
          <p:cNvSpPr/>
          <p:nvPr/>
        </p:nvSpPr>
        <p:spPr>
          <a:xfrm rot="10800000">
            <a:off x="8380849" y="510394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1" name="矢印"/>
          <p:cNvSpPr/>
          <p:nvPr/>
        </p:nvSpPr>
        <p:spPr>
          <a:xfrm rot="10800000">
            <a:off x="5289656" y="640682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2" name="線"/>
          <p:cNvSpPr/>
          <p:nvPr/>
        </p:nvSpPr>
        <p:spPr>
          <a:xfrm>
            <a:off x="7199417" y="7250990"/>
            <a:ext cx="2319461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3" name="矢印"/>
          <p:cNvSpPr/>
          <p:nvPr/>
        </p:nvSpPr>
        <p:spPr>
          <a:xfrm rot="5400000">
            <a:off x="14540349" y="878952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左パレットから”form”を探し、フローに置く"/>
          <p:cNvSpPr txBox="1"/>
          <p:nvPr/>
        </p:nvSpPr>
        <p:spPr>
          <a:xfrm>
            <a:off x="2528411" y="886410"/>
            <a:ext cx="1932717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左パレットから”form”を探し、フローに置く</a:t>
            </a:r>
          </a:p>
        </p:txBody>
      </p:sp>
      <p:pic>
        <p:nvPicPr>
          <p:cNvPr id="22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1162" y="1612900"/>
            <a:ext cx="20181676" cy="1323021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矢印"/>
          <p:cNvSpPr/>
          <p:nvPr/>
        </p:nvSpPr>
        <p:spPr>
          <a:xfrm rot="10800000">
            <a:off x="1359748" y="1027484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8" name="矢印"/>
          <p:cNvSpPr/>
          <p:nvPr/>
        </p:nvSpPr>
        <p:spPr>
          <a:xfrm rot="10800000">
            <a:off x="5076271" y="792630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右のメニューから”Dashboard”を選択"/>
          <p:cNvSpPr txBox="1"/>
          <p:nvPr/>
        </p:nvSpPr>
        <p:spPr>
          <a:xfrm>
            <a:off x="3987641" y="886410"/>
            <a:ext cx="1640871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右のメニューから”Dashboard”を選択</a:t>
            </a:r>
          </a:p>
        </p:txBody>
      </p:sp>
      <p:sp>
        <p:nvSpPr>
          <p:cNvPr id="232" name="矢印"/>
          <p:cNvSpPr/>
          <p:nvPr/>
        </p:nvSpPr>
        <p:spPr>
          <a:xfrm rot="10800000">
            <a:off x="18870921" y="3711456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3" name="矢印"/>
          <p:cNvSpPr/>
          <p:nvPr/>
        </p:nvSpPr>
        <p:spPr>
          <a:xfrm rot="10800000">
            <a:off x="15655951" y="653059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タブを一つ追加する"/>
          <p:cNvSpPr txBox="1"/>
          <p:nvPr/>
        </p:nvSpPr>
        <p:spPr>
          <a:xfrm>
            <a:off x="7848599" y="886410"/>
            <a:ext cx="8686801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タブを一つ追加する</a:t>
            </a:r>
          </a:p>
        </p:txBody>
      </p:sp>
      <p:sp>
        <p:nvSpPr>
          <p:cNvPr id="237" name="矢印"/>
          <p:cNvSpPr/>
          <p:nvPr/>
        </p:nvSpPr>
        <p:spPr>
          <a:xfrm rot="10800000">
            <a:off x="17633154" y="516583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“form”をダブルクリックする"/>
          <p:cNvSpPr txBox="1"/>
          <p:nvPr/>
        </p:nvSpPr>
        <p:spPr>
          <a:xfrm>
            <a:off x="5890736" y="886410"/>
            <a:ext cx="1260252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“form”をダブルクリックする</a:t>
            </a:r>
          </a:p>
        </p:txBody>
      </p:sp>
      <p:sp>
        <p:nvSpPr>
          <p:cNvPr id="241" name="矢印"/>
          <p:cNvSpPr/>
          <p:nvPr/>
        </p:nvSpPr>
        <p:spPr>
          <a:xfrm rot="5400000">
            <a:off x="7081195" y="9095740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Node-RED ハンズオン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>
            <a:lvl1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Node-RED ハンズオン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グループの「✎」マークをクリック"/>
          <p:cNvSpPr txBox="1"/>
          <p:nvPr/>
        </p:nvSpPr>
        <p:spPr>
          <a:xfrm>
            <a:off x="4720781" y="800685"/>
            <a:ext cx="14942438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グループの「✎」マークをクリック</a:t>
            </a:r>
          </a:p>
        </p:txBody>
      </p:sp>
      <p:sp>
        <p:nvSpPr>
          <p:cNvPr id="245" name="矢印"/>
          <p:cNvSpPr/>
          <p:nvPr/>
        </p:nvSpPr>
        <p:spPr>
          <a:xfrm rot="5400000">
            <a:off x="13270028" y="733192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タブからDashboardで追加した”Tab 1”を選択、更新"/>
          <p:cNvSpPr txBox="1"/>
          <p:nvPr/>
        </p:nvSpPr>
        <p:spPr>
          <a:xfrm>
            <a:off x="734854" y="886410"/>
            <a:ext cx="22914293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タブからDashboardで追加した”Tab 1”を選択、更新</a:t>
            </a:r>
          </a:p>
        </p:txBody>
      </p:sp>
      <p:sp>
        <p:nvSpPr>
          <p:cNvPr id="249" name="矢印"/>
          <p:cNvSpPr/>
          <p:nvPr/>
        </p:nvSpPr>
        <p:spPr>
          <a:xfrm rot="5400000">
            <a:off x="9804282" y="795080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0" name="矢印"/>
          <p:cNvSpPr/>
          <p:nvPr/>
        </p:nvSpPr>
        <p:spPr>
          <a:xfrm rot="5400000">
            <a:off x="14634795" y="5726050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ラベルと名前に”名前”と記述し、完了"/>
          <p:cNvSpPr txBox="1"/>
          <p:nvPr/>
        </p:nvSpPr>
        <p:spPr>
          <a:xfrm>
            <a:off x="4149089" y="886410"/>
            <a:ext cx="16085821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ラベルと名前に”名前”と記述し、完了</a:t>
            </a:r>
          </a:p>
        </p:txBody>
      </p:sp>
      <p:sp>
        <p:nvSpPr>
          <p:cNvPr id="254" name="矢印"/>
          <p:cNvSpPr/>
          <p:nvPr/>
        </p:nvSpPr>
        <p:spPr>
          <a:xfrm rot="5400000">
            <a:off x="5155502" y="1017878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5" name="矢印"/>
          <p:cNvSpPr/>
          <p:nvPr/>
        </p:nvSpPr>
        <p:spPr>
          <a:xfrm rot="5400000">
            <a:off x="7201041" y="10178786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56" name="矢印"/>
          <p:cNvSpPr/>
          <p:nvPr/>
        </p:nvSpPr>
        <p:spPr>
          <a:xfrm rot="5400000">
            <a:off x="14599919" y="569510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デプロイして、Dashboardを開く"/>
          <p:cNvSpPr txBox="1"/>
          <p:nvPr/>
        </p:nvSpPr>
        <p:spPr>
          <a:xfrm>
            <a:off x="4843938" y="886410"/>
            <a:ext cx="14696124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デプロイして、Dashboardを開く</a:t>
            </a:r>
          </a:p>
        </p:txBody>
      </p:sp>
      <p:sp>
        <p:nvSpPr>
          <p:cNvPr id="260" name="矢印"/>
          <p:cNvSpPr/>
          <p:nvPr/>
        </p:nvSpPr>
        <p:spPr>
          <a:xfrm rot="5400000">
            <a:off x="18000553" y="426409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1" name="矢印"/>
          <p:cNvSpPr/>
          <p:nvPr/>
        </p:nvSpPr>
        <p:spPr>
          <a:xfrm rot="5400000">
            <a:off x="19984203" y="553602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フォームで「名前」が入力できる"/>
          <p:cNvSpPr txBox="1"/>
          <p:nvPr/>
        </p:nvSpPr>
        <p:spPr>
          <a:xfrm>
            <a:off x="5014912" y="886410"/>
            <a:ext cx="1435417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フォームで「名前」が入力できる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“+要素”を押し、フォームに日付と体温を追加し、完了"/>
          <p:cNvSpPr txBox="1"/>
          <p:nvPr/>
        </p:nvSpPr>
        <p:spPr>
          <a:xfrm>
            <a:off x="526732" y="886410"/>
            <a:ext cx="2333053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“+要素”を押し、フォームに日付と体温を追加し、完了</a:t>
            </a:r>
          </a:p>
        </p:txBody>
      </p:sp>
      <p:sp>
        <p:nvSpPr>
          <p:cNvPr id="268" name="矢印"/>
          <p:cNvSpPr/>
          <p:nvPr/>
        </p:nvSpPr>
        <p:spPr>
          <a:xfrm rot="10800000">
            <a:off x="3275063" y="1104522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9" name="矢印"/>
          <p:cNvSpPr/>
          <p:nvPr/>
        </p:nvSpPr>
        <p:spPr>
          <a:xfrm rot="10800000">
            <a:off x="3275063" y="795402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0" name="矢印"/>
          <p:cNvSpPr/>
          <p:nvPr/>
        </p:nvSpPr>
        <p:spPr>
          <a:xfrm rot="5400000">
            <a:off x="9707518" y="1005064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1" name="矢印"/>
          <p:cNvSpPr/>
          <p:nvPr/>
        </p:nvSpPr>
        <p:spPr>
          <a:xfrm rot="5400000">
            <a:off x="14692751" y="572168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2009" y="1612900"/>
            <a:ext cx="20059982" cy="1315043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ストレージ”write file”を置き、ダブルクリック"/>
          <p:cNvSpPr txBox="1"/>
          <p:nvPr/>
        </p:nvSpPr>
        <p:spPr>
          <a:xfrm>
            <a:off x="2181701" y="886410"/>
            <a:ext cx="2002059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ストレージ”write file”を置き、ダブルクリック</a:t>
            </a:r>
          </a:p>
        </p:txBody>
      </p:sp>
      <p:sp>
        <p:nvSpPr>
          <p:cNvPr id="275" name="矢印"/>
          <p:cNvSpPr/>
          <p:nvPr/>
        </p:nvSpPr>
        <p:spPr>
          <a:xfrm rot="10800000">
            <a:off x="1573134" y="1030578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6" name="矢印"/>
          <p:cNvSpPr/>
          <p:nvPr/>
        </p:nvSpPr>
        <p:spPr>
          <a:xfrm rot="5400000">
            <a:off x="12399660" y="9122324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パスにファイル名”健康観察.txt”を書き、完了"/>
          <p:cNvSpPr txBox="1"/>
          <p:nvPr/>
        </p:nvSpPr>
        <p:spPr>
          <a:xfrm>
            <a:off x="2477452" y="886410"/>
            <a:ext cx="1942909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パスにファイル名”健康観察.txt”を書き、完了</a:t>
            </a:r>
          </a:p>
        </p:txBody>
      </p:sp>
      <p:sp>
        <p:nvSpPr>
          <p:cNvPr id="280" name="矢印"/>
          <p:cNvSpPr/>
          <p:nvPr/>
        </p:nvSpPr>
        <p:spPr>
          <a:xfrm rot="5400000">
            <a:off x="10666786" y="717284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1" name="矢印"/>
          <p:cNvSpPr/>
          <p:nvPr/>
        </p:nvSpPr>
        <p:spPr>
          <a:xfrm rot="5400000">
            <a:off x="14630863" y="561061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“form”と”健康観察.txt”をつなぎ、デプロイ"/>
          <p:cNvSpPr txBox="1"/>
          <p:nvPr/>
        </p:nvSpPr>
        <p:spPr>
          <a:xfrm>
            <a:off x="2877026" y="886410"/>
            <a:ext cx="18629949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“form”と”健康観察.txt”をつなぎ、デプロイ</a:t>
            </a:r>
          </a:p>
        </p:txBody>
      </p:sp>
      <p:sp>
        <p:nvSpPr>
          <p:cNvPr id="285" name="矢印"/>
          <p:cNvSpPr/>
          <p:nvPr/>
        </p:nvSpPr>
        <p:spPr>
          <a:xfrm rot="5400000">
            <a:off x="9552796" y="8874770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6" name="矢印"/>
          <p:cNvSpPr/>
          <p:nvPr/>
        </p:nvSpPr>
        <p:spPr>
          <a:xfrm rot="5400000">
            <a:off x="18220385" y="430219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Dashboardに切り替えて、記述し、SUBMIT"/>
          <p:cNvSpPr txBox="1"/>
          <p:nvPr/>
        </p:nvSpPr>
        <p:spPr>
          <a:xfrm>
            <a:off x="2473642" y="886410"/>
            <a:ext cx="1943671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Dashboardに切り替えて、記述し、SUBMIT</a:t>
            </a:r>
          </a:p>
        </p:txBody>
      </p:sp>
      <p:sp>
        <p:nvSpPr>
          <p:cNvPr id="290" name="矢印"/>
          <p:cNvSpPr/>
          <p:nvPr/>
        </p:nvSpPr>
        <p:spPr>
          <a:xfrm rot="5400000">
            <a:off x="9150522" y="311915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1" name="矢印"/>
          <p:cNvSpPr/>
          <p:nvPr/>
        </p:nvSpPr>
        <p:spPr>
          <a:xfrm rot="5400000">
            <a:off x="10082071" y="897082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92" name="矢印"/>
          <p:cNvSpPr/>
          <p:nvPr/>
        </p:nvSpPr>
        <p:spPr>
          <a:xfrm rot="10800000">
            <a:off x="7607245" y="6223000"/>
            <a:ext cx="1811242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ode-RED"/>
          <p:cNvSpPr txBox="1"/>
          <p:nvPr/>
        </p:nvSpPr>
        <p:spPr>
          <a:xfrm>
            <a:off x="19331216" y="4659943"/>
            <a:ext cx="4664203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Node-RED</a:t>
            </a:r>
          </a:p>
        </p:txBody>
      </p:sp>
      <p:sp>
        <p:nvSpPr>
          <p:cNvPr id="172" name="Node.jsベース…"/>
          <p:cNvSpPr txBox="1"/>
          <p:nvPr/>
        </p:nvSpPr>
        <p:spPr>
          <a:xfrm>
            <a:off x="19120142" y="7422186"/>
            <a:ext cx="5086351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Node.jsベース</a:t>
            </a:r>
          </a:p>
          <a:p>
            <a:pPr>
              <a:defRPr sz="6000"/>
            </a:pPr>
            <a:r>
              <a:t>イケテル</a:t>
            </a:r>
          </a:p>
          <a:p>
            <a:pPr>
              <a:defRPr sz="6000"/>
            </a:pPr>
            <a:r>
              <a:t>ローコード</a:t>
            </a:r>
          </a:p>
          <a:p>
            <a:pPr>
              <a:defRPr sz="6000"/>
            </a:pPr>
            <a:r>
              <a:t>ツール</a:t>
            </a:r>
          </a:p>
        </p:txBody>
      </p:sp>
      <p:sp>
        <p:nvSpPr>
          <p:cNvPr id="173" name="https://nodered.org/"/>
          <p:cNvSpPr txBox="1"/>
          <p:nvPr/>
        </p:nvSpPr>
        <p:spPr>
          <a:xfrm>
            <a:off x="19379008" y="5858068"/>
            <a:ext cx="4703319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pPr/>
            <a:r>
              <a:t>https://nodered.org/</a:t>
            </a:r>
          </a:p>
        </p:txBody>
      </p:sp>
      <p:pic>
        <p:nvPicPr>
          <p:cNvPr id="17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089" y="1060836"/>
            <a:ext cx="18276940" cy="11594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0291" y="2072678"/>
            <a:ext cx="26944582" cy="1345329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UBMITする毎に健康観察.txtにデータが追記される"/>
          <p:cNvSpPr txBox="1"/>
          <p:nvPr/>
        </p:nvSpPr>
        <p:spPr>
          <a:xfrm>
            <a:off x="915829" y="886410"/>
            <a:ext cx="22552343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SUBMITする毎に健康観察.txtにデータが追記される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健康観察アプリ達成！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1065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健康観察アプリ達成！</a:t>
            </a: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自分のIPアドレスを使ってフォームを公開できる！</a:t>
            </a: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（使用者はNode-RED不要、ブラウザだけでOK）</a:t>
            </a: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324611">
              <a:lnSpc>
                <a:spcPct val="100000"/>
              </a:lnSpc>
              <a:spcBef>
                <a:spcPts val="100"/>
              </a:spcBef>
              <a:defRPr spc="0" sz="71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EVER/IPを使えばセキュアにグローバルにつながる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コマンドプロンプトで、パスワードのハッシュを作成する…"/>
          <p:cNvSpPr txBox="1"/>
          <p:nvPr>
            <p:ph type="ctrTitle"/>
          </p:nvPr>
        </p:nvSpPr>
        <p:spPr>
          <a:xfrm>
            <a:off x="1173186" y="3032148"/>
            <a:ext cx="21971004" cy="6244209"/>
          </a:xfrm>
          <a:prstGeom prst="rect">
            <a:avLst/>
          </a:prstGeom>
        </p:spPr>
        <p:txBody>
          <a:bodyPr anchor="ctr"/>
          <a:lstStyle/>
          <a:p>
            <a:pPr>
              <a:defRPr spc="-110" sz="5500"/>
            </a:pPr>
            <a:r>
              <a:t>コマンドプロンプトで、パスワードのハッシュを作成する</a:t>
            </a:r>
          </a:p>
          <a:p>
            <a:pPr>
              <a:defRPr spc="-110" sz="5500"/>
            </a:pPr>
            <a:r>
              <a:t>&gt; node-red admin hash-pw</a:t>
            </a:r>
          </a:p>
          <a:p>
            <a:pPr>
              <a:defRPr spc="-110" sz="5500"/>
            </a:pPr>
            <a:r>
              <a:t>Password: で聞かれるので、パスワードを入力、ハッシュをコピー</a:t>
            </a:r>
          </a:p>
          <a:p>
            <a:pPr>
              <a:defRPr spc="-110" sz="5500"/>
            </a:pPr>
          </a:p>
          <a:p>
            <a:pPr>
              <a:defRPr spc="-110" sz="5500"/>
            </a:pPr>
            <a:r>
              <a:t>設定ファイルを開いて、下記の用に編集用のID/PWを設定する</a:t>
            </a:r>
          </a:p>
        </p:txBody>
      </p:sp>
      <p:sp>
        <p:nvSpPr>
          <p:cNvPr id="300" name="Node-RED の管理パスワードをつける"/>
          <p:cNvSpPr txBox="1"/>
          <p:nvPr/>
        </p:nvSpPr>
        <p:spPr>
          <a:xfrm>
            <a:off x="1020786" y="939346"/>
            <a:ext cx="21971004" cy="207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Node-RED の管理パスワードをつける</a:t>
            </a:r>
          </a:p>
        </p:txBody>
      </p:sp>
      <p:pic>
        <p:nvPicPr>
          <p:cNvPr id="30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693" y="8952322"/>
            <a:ext cx="21731990" cy="454157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線"/>
          <p:cNvSpPr/>
          <p:nvPr/>
        </p:nvSpPr>
        <p:spPr>
          <a:xfrm>
            <a:off x="6389324" y="11498205"/>
            <a:ext cx="15891001" cy="1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3" name="コピーしたハッシュを設定する"/>
          <p:cNvSpPr txBox="1"/>
          <p:nvPr/>
        </p:nvSpPr>
        <p:spPr>
          <a:xfrm>
            <a:off x="15048255" y="12339758"/>
            <a:ext cx="716026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コピーしたハッシュを設定する</a:t>
            </a:r>
          </a:p>
        </p:txBody>
      </p:sp>
      <p:sp>
        <p:nvSpPr>
          <p:cNvPr id="304" name="矢印"/>
          <p:cNvSpPr/>
          <p:nvPr/>
        </p:nvSpPr>
        <p:spPr>
          <a:xfrm rot="5400000">
            <a:off x="13429203" y="1200955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設定ファイルを開いて IPv6 で使えるように編集する…"/>
          <p:cNvSpPr txBox="1"/>
          <p:nvPr>
            <p:ph type="ctrTitle"/>
          </p:nvPr>
        </p:nvSpPr>
        <p:spPr>
          <a:xfrm>
            <a:off x="1173186" y="3558199"/>
            <a:ext cx="21971004" cy="9830347"/>
          </a:xfrm>
          <a:prstGeom prst="rect">
            <a:avLst/>
          </a:prstGeom>
        </p:spPr>
        <p:txBody>
          <a:bodyPr anchor="ctr"/>
          <a:lstStyle/>
          <a:p>
            <a:pPr defTabSz="2023821">
              <a:defRPr spc="-132" sz="6640"/>
            </a:pPr>
            <a:r>
              <a:t>設定ファイルを開いて IPv6 で使えるように編集する</a:t>
            </a:r>
          </a:p>
          <a:p>
            <a:pPr defTabSz="2023821">
              <a:defRPr spc="-132" sz="6640"/>
            </a:pPr>
          </a:p>
          <a:p>
            <a:pPr defTabSz="2023821">
              <a:defRPr spc="-132" sz="6640"/>
            </a:pPr>
            <a:r>
              <a:t>settings.js を開く</a:t>
            </a:r>
          </a:p>
          <a:p>
            <a:pPr defTabSz="2023821">
              <a:defRPr spc="-132" sz="6640"/>
            </a:pPr>
          </a:p>
          <a:p>
            <a:pPr defTabSz="2023821">
              <a:defRPr b="1" spc="-132" sz="6640">
                <a:latin typeface="Arial Hebrew"/>
                <a:ea typeface="Arial Hebrew"/>
                <a:cs typeface="Arial Hebrew"/>
                <a:sym typeface="Arial Hebrew"/>
              </a:defRPr>
            </a:pPr>
            <a:r>
              <a:t>下記の記述を探す</a:t>
            </a:r>
          </a:p>
          <a:p>
            <a:pPr defTabSz="2023821">
              <a:defRPr spc="-132" sz="6640"/>
            </a:pPr>
            <a:r>
              <a:t>//uiHost: "127.0.0.1",</a:t>
            </a:r>
          </a:p>
          <a:p>
            <a:pPr defTabSz="2023821">
              <a:defRPr spc="-132" sz="6640"/>
            </a:pPr>
          </a:p>
          <a:p>
            <a:pPr defTabSz="2023821">
              <a:defRPr spc="-132" sz="6640"/>
            </a:pPr>
            <a:r>
              <a:t>“//“ を削除し、”127.0.0.1” を “::” と変更する</a:t>
            </a:r>
          </a:p>
          <a:p>
            <a:pPr defTabSz="2023821">
              <a:defRPr spc="-132" sz="6640"/>
            </a:pPr>
            <a:r>
              <a:t>&gt; uiHost: "::",</a:t>
            </a:r>
          </a:p>
        </p:txBody>
      </p:sp>
      <p:sp>
        <p:nvSpPr>
          <p:cNvPr id="307" name="Node-RED EVER-IPを使用する場合"/>
          <p:cNvSpPr txBox="1"/>
          <p:nvPr/>
        </p:nvSpPr>
        <p:spPr>
          <a:xfrm>
            <a:off x="1020786" y="939346"/>
            <a:ext cx="21971004" cy="207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Node-RED EVER-IPを使用する場合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受信するノード”http in”を置き、ダブルクリック"/>
          <p:cNvSpPr txBox="1"/>
          <p:nvPr/>
        </p:nvSpPr>
        <p:spPr>
          <a:xfrm>
            <a:off x="1683543" y="886410"/>
            <a:ext cx="21016914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受信するノード”http in”を置き、ダブルクリック</a:t>
            </a:r>
          </a:p>
        </p:txBody>
      </p:sp>
      <p:pic>
        <p:nvPicPr>
          <p:cNvPr id="31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矢印"/>
          <p:cNvSpPr/>
          <p:nvPr/>
        </p:nvSpPr>
        <p:spPr>
          <a:xfrm rot="5400000">
            <a:off x="11286379" y="1060764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2" name="矢印"/>
          <p:cNvSpPr/>
          <p:nvPr/>
        </p:nvSpPr>
        <p:spPr>
          <a:xfrm rot="10800000">
            <a:off x="1789743" y="529467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URLに “/temp” と設定し、完了"/>
          <p:cNvSpPr txBox="1"/>
          <p:nvPr/>
        </p:nvSpPr>
        <p:spPr>
          <a:xfrm>
            <a:off x="5197316" y="848310"/>
            <a:ext cx="13989368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URLに “/temp” と設定し、完了</a:t>
            </a:r>
          </a:p>
        </p:txBody>
      </p:sp>
      <p:sp>
        <p:nvSpPr>
          <p:cNvPr id="316" name="矢印"/>
          <p:cNvSpPr/>
          <p:nvPr/>
        </p:nvSpPr>
        <p:spPr>
          <a:xfrm rot="5400000">
            <a:off x="9491617" y="822494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17" name="矢印"/>
          <p:cNvSpPr/>
          <p:nvPr/>
        </p:nvSpPr>
        <p:spPr>
          <a:xfrm rot="5400000">
            <a:off x="14353074" y="593829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“form”と”健康観察.txt”をつなぐ線を選択して、delete"/>
          <p:cNvSpPr txBox="1"/>
          <p:nvPr/>
        </p:nvSpPr>
        <p:spPr>
          <a:xfrm>
            <a:off x="498634" y="848310"/>
            <a:ext cx="23386733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“form”と”健康観察.txt”をつなぐ線を選択して、delete</a:t>
            </a:r>
          </a:p>
        </p:txBody>
      </p:sp>
      <p:sp>
        <p:nvSpPr>
          <p:cNvPr id="321" name="矢印"/>
          <p:cNvSpPr/>
          <p:nvPr/>
        </p:nvSpPr>
        <p:spPr>
          <a:xfrm rot="5400000">
            <a:off x="9553505" y="9091380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1047" y="1752600"/>
            <a:ext cx="19541906" cy="12867889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“http in”と”健康観察.txt”をつなぐ"/>
          <p:cNvSpPr txBox="1"/>
          <p:nvPr/>
        </p:nvSpPr>
        <p:spPr>
          <a:xfrm>
            <a:off x="4832508" y="848310"/>
            <a:ext cx="14718984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“http in”と”健康観察.txt”をつなぐ</a:t>
            </a:r>
          </a:p>
        </p:txBody>
      </p:sp>
      <p:sp>
        <p:nvSpPr>
          <p:cNvPr id="325" name="矢印"/>
          <p:cNvSpPr/>
          <p:nvPr/>
        </p:nvSpPr>
        <p:spPr>
          <a:xfrm rot="5400000">
            <a:off x="11781485" y="971026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通信するノード”http request”を置き、ダブルクリック"/>
          <p:cNvSpPr txBox="1"/>
          <p:nvPr/>
        </p:nvSpPr>
        <p:spPr>
          <a:xfrm>
            <a:off x="281939" y="848310"/>
            <a:ext cx="23820121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通信するノード”http request”を置き、ダブルクリック</a:t>
            </a:r>
          </a:p>
        </p:txBody>
      </p:sp>
      <p:sp>
        <p:nvSpPr>
          <p:cNvPr id="329" name="矢印"/>
          <p:cNvSpPr/>
          <p:nvPr/>
        </p:nvSpPr>
        <p:spPr>
          <a:xfrm rot="5400000">
            <a:off x="8748957" y="10669532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0" name="矢印"/>
          <p:cNvSpPr/>
          <p:nvPr/>
        </p:nvSpPr>
        <p:spPr>
          <a:xfrm rot="5400000">
            <a:off x="3986779" y="779494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URLに通信先 “http://localhost:1880/temp&quot; 設定し、…"/>
          <p:cNvSpPr txBox="1"/>
          <p:nvPr/>
        </p:nvSpPr>
        <p:spPr>
          <a:xfrm>
            <a:off x="2588513" y="413335"/>
            <a:ext cx="19206973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t>URLに通信先 “</a:t>
            </a:r>
            <a:r>
              <a:rPr u="sng">
                <a:hlinkClick r:id="rId2" invalidUrl="" action="" tgtFrame="" tooltip="" history="1" highlightClick="0" endSnd="0"/>
              </a:rPr>
              <a:t>http://localhost:1880/temp</a:t>
            </a:r>
            <a:r>
              <a:t>" 設定し、</a:t>
            </a:r>
          </a:p>
          <a:p>
            <a:pPr>
              <a:defRPr sz="6000"/>
            </a:pPr>
            <a:r>
              <a:t>ペイロードを”クエリパラメータに追加"にして、完了</a:t>
            </a:r>
          </a:p>
        </p:txBody>
      </p:sp>
      <p:pic>
        <p:nvPicPr>
          <p:cNvPr id="333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2489" y="1752600"/>
            <a:ext cx="19659022" cy="12945007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矢印"/>
          <p:cNvSpPr/>
          <p:nvPr/>
        </p:nvSpPr>
        <p:spPr>
          <a:xfrm rot="5400000">
            <a:off x="10856383" y="906365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5" name="矢印"/>
          <p:cNvSpPr/>
          <p:nvPr/>
        </p:nvSpPr>
        <p:spPr>
          <a:xfrm rot="5400000">
            <a:off x="14387241" y="591057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Node.js をインストール https://nodejs.org/ja/…"/>
          <p:cNvSpPr txBox="1"/>
          <p:nvPr>
            <p:ph type="ctrTitle"/>
          </p:nvPr>
        </p:nvSpPr>
        <p:spPr>
          <a:xfrm>
            <a:off x="1206498" y="3907048"/>
            <a:ext cx="21971004" cy="9182334"/>
          </a:xfrm>
          <a:prstGeom prst="rect">
            <a:avLst/>
          </a:prstGeom>
        </p:spPr>
        <p:txBody>
          <a:bodyPr anchor="ctr"/>
          <a:lstStyle/>
          <a:p>
            <a:pPr defTabSz="1414236">
              <a:defRPr spc="-92" sz="4640"/>
            </a:pPr>
            <a:r>
              <a:t>1. Node.js をインストール</a:t>
            </a:r>
            <a:br/>
            <a:r>
              <a:rPr u="sng">
                <a:hlinkClick r:id="rId2" invalidUrl="" action="" tgtFrame="" tooltip="" history="1" highlightClick="0" endSnd="0"/>
              </a:rPr>
              <a:t>https://nodejs.org/ja/</a:t>
            </a:r>
            <a:br/>
          </a:p>
          <a:p>
            <a:pPr defTabSz="1414236">
              <a:defRPr spc="-92" sz="4640"/>
            </a:pPr>
            <a:r>
              <a:t>2. Node-REDをインストール</a:t>
            </a:r>
          </a:p>
          <a:p>
            <a:pPr defTabSz="1414236">
              <a:defRPr spc="-92" sz="4640"/>
            </a:pPr>
            <a:r>
              <a:t>Windows+R、”cmd”とタイプしコマンドプロンプト起動</a:t>
            </a:r>
          </a:p>
          <a:p>
            <a:pPr defTabSz="1414236">
              <a:defRPr spc="-92" sz="4640"/>
            </a:pPr>
            <a:r>
              <a:t>下記コマンドを入れて、インストール</a:t>
            </a:r>
          </a:p>
          <a:p>
            <a:pPr defTabSz="1414236">
              <a:defRPr spc="-92" sz="4640"/>
            </a:pPr>
            <a:r>
              <a:t>&gt; npm i -g --unsafe-perm node-red</a:t>
            </a:r>
          </a:p>
          <a:p>
            <a:pPr defTabSz="1414236">
              <a:defRPr spc="-92" sz="4640"/>
            </a:pPr>
          </a:p>
          <a:p>
            <a:pPr defTabSz="1414236">
              <a:defRPr spc="-92" sz="4640"/>
            </a:pPr>
            <a:r>
              <a:t>3. Node-REDの起動</a:t>
            </a:r>
            <a:br/>
            <a:r>
              <a:t>下記コマンドでNode-RED を起動する</a:t>
            </a:r>
          </a:p>
          <a:p>
            <a:pPr defTabSz="1414236">
              <a:defRPr spc="-92" sz="4640"/>
            </a:pPr>
            <a:r>
              <a:t>&gt; node-red</a:t>
            </a:r>
          </a:p>
          <a:p>
            <a:pPr defTabSz="1414236">
              <a:defRPr spc="-92" sz="4640"/>
            </a:pPr>
            <a:r>
              <a:t>ブラウザで、 </a:t>
            </a:r>
            <a:r>
              <a:rPr u="sng">
                <a:hlinkClick r:id="rId3" invalidUrl="" action="" tgtFrame="" tooltip="" history="1" highlightClick="0" endSnd="0"/>
              </a:rPr>
              <a:t>http://localhost:1880</a:t>
            </a:r>
            <a:r>
              <a:rPr u="sng"/>
              <a:t>/ を開く</a:t>
            </a:r>
          </a:p>
        </p:txBody>
      </p:sp>
      <p:sp>
        <p:nvSpPr>
          <p:cNvPr id="177" name="Node-REDをWindowsにインストール"/>
          <p:cNvSpPr txBox="1"/>
          <p:nvPr/>
        </p:nvSpPr>
        <p:spPr>
          <a:xfrm>
            <a:off x="1020786" y="939346"/>
            <a:ext cx="21971004" cy="207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lnSpc>
                <a:spcPct val="80000"/>
              </a:lnSpc>
              <a:defRPr spc="-159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Node-REDをWindowsにインストール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912" y="1752600"/>
            <a:ext cx="19532176" cy="12861482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“form”と”http request”をつなぎ、デプロイ、確認する"/>
          <p:cNvSpPr txBox="1"/>
          <p:nvPr/>
        </p:nvSpPr>
        <p:spPr>
          <a:xfrm>
            <a:off x="233838" y="848310"/>
            <a:ext cx="23916323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“form”と”http request”をつなぎ、デプロイ、確認する</a:t>
            </a:r>
          </a:p>
        </p:txBody>
      </p:sp>
      <p:sp>
        <p:nvSpPr>
          <p:cNvPr id="339" name="矢印"/>
          <p:cNvSpPr/>
          <p:nvPr/>
        </p:nvSpPr>
        <p:spPr>
          <a:xfrm rot="5400000">
            <a:off x="8009520" y="977537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0" name="矢印"/>
          <p:cNvSpPr/>
          <p:nvPr/>
        </p:nvSpPr>
        <p:spPr>
          <a:xfrm rot="5400000">
            <a:off x="17141272" y="470375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複数のコンピューターを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5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複数のコンピューターを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5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つないで動かす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フローを書き出すために、右メニュー、書き出し"/>
          <p:cNvSpPr txBox="1"/>
          <p:nvPr/>
        </p:nvSpPr>
        <p:spPr>
          <a:xfrm>
            <a:off x="1690687" y="848310"/>
            <a:ext cx="21002626" cy="10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/>
            </a:lvl1pPr>
          </a:lstStyle>
          <a:p>
            <a:pPr/>
            <a:r>
              <a:t>フローを書き出すために、右メニュー、書き出し</a:t>
            </a:r>
          </a:p>
        </p:txBody>
      </p:sp>
      <p:sp>
        <p:nvSpPr>
          <p:cNvPr id="346" name="矢印"/>
          <p:cNvSpPr/>
          <p:nvPr/>
        </p:nvSpPr>
        <p:spPr>
          <a:xfrm rot="10800000">
            <a:off x="15219509" y="5820726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7" name="矢印"/>
          <p:cNvSpPr/>
          <p:nvPr/>
        </p:nvSpPr>
        <p:spPr>
          <a:xfrm rot="10800000">
            <a:off x="18440926" y="3317472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509" y="1752600"/>
            <a:ext cx="19428982" cy="1279353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“書き出し”を選択、フローが、クリップボードにコピーされる"/>
          <p:cNvSpPr txBox="1"/>
          <p:nvPr/>
        </p:nvSpPr>
        <p:spPr>
          <a:xfrm>
            <a:off x="752030" y="911810"/>
            <a:ext cx="22879940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“書き出し”を選択、フローが、クリップボードにコピーされる</a:t>
            </a:r>
          </a:p>
        </p:txBody>
      </p:sp>
      <p:sp>
        <p:nvSpPr>
          <p:cNvPr id="351" name="矢印"/>
          <p:cNvSpPr/>
          <p:nvPr/>
        </p:nvSpPr>
        <p:spPr>
          <a:xfrm rot="16200000">
            <a:off x="15714617" y="1076558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別のコンピューターに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5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別のコンピューターに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5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設定する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8419" y="1752600"/>
            <a:ext cx="19807162" cy="13042553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“読み込み”を選択、クリップボードから貼り付け、読み込み"/>
          <p:cNvSpPr txBox="1"/>
          <p:nvPr/>
        </p:nvSpPr>
        <p:spPr>
          <a:xfrm>
            <a:off x="1144143" y="911810"/>
            <a:ext cx="22095715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“読み込み”を選択、クリップボードから貼り付け、読み込み</a:t>
            </a:r>
          </a:p>
        </p:txBody>
      </p:sp>
      <p:sp>
        <p:nvSpPr>
          <p:cNvPr id="357" name="矢印"/>
          <p:cNvSpPr/>
          <p:nvPr/>
        </p:nvSpPr>
        <p:spPr>
          <a:xfrm rot="16200000">
            <a:off x="15714617" y="1092030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8" name="矢印"/>
          <p:cNvSpPr/>
          <p:nvPr/>
        </p:nvSpPr>
        <p:spPr>
          <a:xfrm rot="16200000">
            <a:off x="10581109" y="426409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0465" y="1752600"/>
            <a:ext cx="19683070" cy="12960842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“http request” の送信先IPアドレスを変更して確認する"/>
          <p:cNvSpPr txBox="1"/>
          <p:nvPr/>
        </p:nvSpPr>
        <p:spPr>
          <a:xfrm>
            <a:off x="1786381" y="911810"/>
            <a:ext cx="20811237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“http request” の送信先IPアドレスを変更して確認する</a:t>
            </a:r>
          </a:p>
        </p:txBody>
      </p:sp>
      <p:sp>
        <p:nvSpPr>
          <p:cNvPr id="362" name="矢印"/>
          <p:cNvSpPr/>
          <p:nvPr/>
        </p:nvSpPr>
        <p:spPr>
          <a:xfrm rot="16200000">
            <a:off x="10457333" y="581129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3" name="矢印"/>
          <p:cNvSpPr/>
          <p:nvPr/>
        </p:nvSpPr>
        <p:spPr>
          <a:xfrm rot="5400000">
            <a:off x="14359520" y="581129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080" y="1477986"/>
            <a:ext cx="23505840" cy="13287537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“function”を置き、ダブルクリック"/>
          <p:cNvSpPr txBox="1"/>
          <p:nvPr/>
        </p:nvSpPr>
        <p:spPr>
          <a:xfrm>
            <a:off x="5608447" y="911810"/>
            <a:ext cx="13167107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“function”を置き、ダブルクリック</a:t>
            </a:r>
          </a:p>
        </p:txBody>
      </p:sp>
      <p:sp>
        <p:nvSpPr>
          <p:cNvPr id="367" name="矢印"/>
          <p:cNvSpPr/>
          <p:nvPr/>
        </p:nvSpPr>
        <p:spPr>
          <a:xfrm rot="10800000">
            <a:off x="87814" y="5851670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8" name="矢印"/>
          <p:cNvSpPr/>
          <p:nvPr/>
        </p:nvSpPr>
        <p:spPr>
          <a:xfrm rot="5400000">
            <a:off x="14081023" y="11831979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361" y="1720564"/>
            <a:ext cx="22745278" cy="1285760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名前を”IP設定”、msg.payload = msg.req.ip を追加し、完了"/>
          <p:cNvSpPr txBox="1"/>
          <p:nvPr/>
        </p:nvSpPr>
        <p:spPr>
          <a:xfrm>
            <a:off x="711993" y="911810"/>
            <a:ext cx="22960013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名前を”IP設定”、msg.payload = msg.req.ip を追加し、完了</a:t>
            </a:r>
          </a:p>
        </p:txBody>
      </p:sp>
      <p:sp>
        <p:nvSpPr>
          <p:cNvPr id="372" name="矢印"/>
          <p:cNvSpPr/>
          <p:nvPr/>
        </p:nvSpPr>
        <p:spPr>
          <a:xfrm rot="5400000">
            <a:off x="7242363" y="9665888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3" name="矢印"/>
          <p:cNvSpPr/>
          <p:nvPr/>
        </p:nvSpPr>
        <p:spPr>
          <a:xfrm rot="5400000">
            <a:off x="15012571" y="6419974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4" name="矢印"/>
          <p:cNvSpPr/>
          <p:nvPr/>
        </p:nvSpPr>
        <p:spPr>
          <a:xfrm rot="10800000">
            <a:off x="5379266" y="6841883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18" y="1836140"/>
            <a:ext cx="23037764" cy="1302294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“[get]/temp”と”健康観察.txt”の間に”IP設定”をいれ、デプロイ"/>
          <p:cNvSpPr txBox="1"/>
          <p:nvPr/>
        </p:nvSpPr>
        <p:spPr>
          <a:xfrm>
            <a:off x="528319" y="911810"/>
            <a:ext cx="23327361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“[get]/temp”と”健康観察.txt”の間に”IP設定”をいれ、デプロイ</a:t>
            </a:r>
          </a:p>
        </p:txBody>
      </p:sp>
      <p:sp>
        <p:nvSpPr>
          <p:cNvPr id="378" name="矢印"/>
          <p:cNvSpPr/>
          <p:nvPr/>
        </p:nvSpPr>
        <p:spPr>
          <a:xfrm rot="5400000">
            <a:off x="15225956" y="11522537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9" name="矢印"/>
          <p:cNvSpPr/>
          <p:nvPr/>
        </p:nvSpPr>
        <p:spPr>
          <a:xfrm rot="5400000">
            <a:off x="18230764" y="5058431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Node-RED はじめのいっぽ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>
            <a:lvl1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Node-RED はじめのいっぽ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Internet3の場合…"/>
          <p:cNvSpPr txBox="1"/>
          <p:nvPr>
            <p:ph type="ctrTitle"/>
          </p:nvPr>
        </p:nvSpPr>
        <p:spPr>
          <a:xfrm>
            <a:off x="1206498" y="313676"/>
            <a:ext cx="21971004" cy="5095505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Internet3の場合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信頼できるIPアドレスが記載される</a:t>
            </a:r>
          </a:p>
        </p:txBody>
      </p:sp>
      <p:pic>
        <p:nvPicPr>
          <p:cNvPr id="382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4476" y="4761694"/>
            <a:ext cx="25592952" cy="9776099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矢印"/>
          <p:cNvSpPr/>
          <p:nvPr/>
        </p:nvSpPr>
        <p:spPr>
          <a:xfrm rot="5400000">
            <a:off x="17395272" y="8431344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witch を使ってIPアドレスによる制限を実装できる"/>
          <p:cNvSpPr txBox="1"/>
          <p:nvPr/>
        </p:nvSpPr>
        <p:spPr>
          <a:xfrm>
            <a:off x="2535936" y="911810"/>
            <a:ext cx="19312129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switch を使ってIPアドレスによる制限を実装できる</a:t>
            </a:r>
          </a:p>
        </p:txBody>
      </p:sp>
      <p:pic>
        <p:nvPicPr>
          <p:cNvPr id="3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4125" y="1743316"/>
            <a:ext cx="19267737" cy="10891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2029" y="4398044"/>
            <a:ext cx="10977684" cy="8906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創ろう！…"/>
          <p:cNvSpPr txBox="1"/>
          <p:nvPr>
            <p:ph type="ctrTitle"/>
          </p:nvPr>
        </p:nvSpPr>
        <p:spPr>
          <a:xfrm>
            <a:off x="1206498" y="2541656"/>
            <a:ext cx="21971004" cy="8632688"/>
          </a:xfrm>
          <a:prstGeom prst="rect">
            <a:avLst/>
          </a:prstGeom>
        </p:spPr>
        <p:txBody>
          <a:bodyPr anchor="ctr"/>
          <a:lstStyle/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創ろう！</a:t>
            </a:r>
          </a:p>
          <a:p>
            <a: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安心便利なインターネット社会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ディスカッション"/>
          <p:cNvSpPr txBox="1"/>
          <p:nvPr>
            <p:ph type="ctrTitle"/>
          </p:nvPr>
        </p:nvSpPr>
        <p:spPr>
          <a:xfrm>
            <a:off x="1206498" y="654062"/>
            <a:ext cx="21971004" cy="1602199"/>
          </a:xfrm>
          <a:prstGeom prst="rect">
            <a:avLst/>
          </a:prstGeom>
        </p:spPr>
        <p:txBody>
          <a:bodyPr anchor="ctr"/>
          <a:lstStyle>
            <a:lvl1pPr algn="ctr" defTabSz="457200">
              <a:lnSpc>
                <a:spcPct val="100000"/>
              </a:lnSpc>
              <a:spcBef>
                <a:spcPts val="100"/>
              </a:spcBef>
              <a:defRPr spc="0" sz="10000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ディスカッション</a:t>
            </a:r>
          </a:p>
        </p:txBody>
      </p:sp>
      <p:sp>
        <p:nvSpPr>
          <p:cNvPr id="392" name="小学校の体育館の鍵を毎回公民館まで取りにきてもらっている…"/>
          <p:cNvSpPr txBox="1"/>
          <p:nvPr/>
        </p:nvSpPr>
        <p:spPr>
          <a:xfrm>
            <a:off x="1206498" y="3070930"/>
            <a:ext cx="21971004" cy="10156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小学校の体育館の鍵を毎回公民館まで取りにきてもらっている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遠隔カメラと遠隔鍵解除にする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個人認証したアプリで解錠できるようにする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行政管理の人口や橋梁のデータを手間なくオープンデータにしたい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システムから自動連携する（公開できないデータを隠す）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庁内の他の課が管理するデータの更新をすばやく知りたい</a:t>
            </a:r>
          </a:p>
          <a:p>
            <a:pPr algn="l" defTabSz="457200">
              <a:spcBef>
                <a:spcPts val="100"/>
              </a:spcBef>
              <a:defRPr sz="5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→ ファイルの更新をチェックして、ダッシュボード上でグラフ化する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8453" y="1860262"/>
            <a:ext cx="19187094" cy="12578207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injectを置く（タイムスタンプになる）"/>
          <p:cNvSpPr txBox="1"/>
          <p:nvPr/>
        </p:nvSpPr>
        <p:spPr>
          <a:xfrm>
            <a:off x="965834" y="730835"/>
            <a:ext cx="2245233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injectを置く（タイムスタンプになる）</a:t>
            </a:r>
          </a:p>
        </p:txBody>
      </p:sp>
      <p:sp>
        <p:nvSpPr>
          <p:cNvPr id="183" name="矢印"/>
          <p:cNvSpPr/>
          <p:nvPr/>
        </p:nvSpPr>
        <p:spPr>
          <a:xfrm>
            <a:off x="6086289" y="5267663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4" name="矢印"/>
          <p:cNvSpPr/>
          <p:nvPr/>
        </p:nvSpPr>
        <p:spPr>
          <a:xfrm>
            <a:off x="10305977" y="6223000"/>
            <a:ext cx="1811242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3490" y="1625600"/>
            <a:ext cx="19717020" cy="1292560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debugを置く"/>
          <p:cNvSpPr txBox="1"/>
          <p:nvPr/>
        </p:nvSpPr>
        <p:spPr>
          <a:xfrm>
            <a:off x="8236584" y="730835"/>
            <a:ext cx="791083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debugを置く</a:t>
            </a:r>
          </a:p>
        </p:txBody>
      </p:sp>
      <p:sp>
        <p:nvSpPr>
          <p:cNvPr id="188" name="矢印"/>
          <p:cNvSpPr/>
          <p:nvPr/>
        </p:nvSpPr>
        <p:spPr>
          <a:xfrm>
            <a:off x="5807792" y="573182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9" name="矢印"/>
          <p:cNvSpPr/>
          <p:nvPr/>
        </p:nvSpPr>
        <p:spPr>
          <a:xfrm>
            <a:off x="14947602" y="6223000"/>
            <a:ext cx="1811242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ドラッグして、つなぐ"/>
          <p:cNvSpPr txBox="1"/>
          <p:nvPr/>
        </p:nvSpPr>
        <p:spPr>
          <a:xfrm>
            <a:off x="5848350" y="730835"/>
            <a:ext cx="126873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ドラッグして、つなぐ</a:t>
            </a:r>
          </a:p>
        </p:txBody>
      </p:sp>
      <p:sp>
        <p:nvSpPr>
          <p:cNvPr id="193" name="矢印"/>
          <p:cNvSpPr/>
          <p:nvPr/>
        </p:nvSpPr>
        <p:spPr>
          <a:xfrm rot="5400000">
            <a:off x="8851602" y="751436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4" name="矢印"/>
          <p:cNvSpPr/>
          <p:nvPr/>
        </p:nvSpPr>
        <p:spPr>
          <a:xfrm rot="5400000">
            <a:off x="11286379" y="7514365"/>
            <a:ext cx="1811242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イメージ" descr="イメージ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612900"/>
            <a:ext cx="19941758" cy="1307293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デプロイする"/>
          <p:cNvSpPr txBox="1"/>
          <p:nvPr/>
        </p:nvSpPr>
        <p:spPr>
          <a:xfrm>
            <a:off x="8324849" y="730835"/>
            <a:ext cx="77343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デプロイする</a:t>
            </a:r>
          </a:p>
        </p:txBody>
      </p:sp>
      <p:sp>
        <p:nvSpPr>
          <p:cNvPr id="198" name="矢印"/>
          <p:cNvSpPr/>
          <p:nvPr/>
        </p:nvSpPr>
        <p:spPr>
          <a:xfrm rot="5400000">
            <a:off x="18063150" y="4481837"/>
            <a:ext cx="181124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93" y="14256"/>
                </a:moveTo>
                <a:lnTo>
                  <a:pt x="9693" y="21600"/>
                </a:lnTo>
                <a:lnTo>
                  <a:pt x="0" y="10800"/>
                </a:lnTo>
                <a:lnTo>
                  <a:pt x="9693" y="0"/>
                </a:lnTo>
                <a:lnTo>
                  <a:pt x="969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